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257" r:id="rId3"/>
    <p:sldId id="260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61" r:id="rId14"/>
    <p:sldId id="278" r:id="rId15"/>
    <p:sldId id="258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4/17/2025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4/17/2025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4/17/2025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4/17/2025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4/17/2025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4/17/2025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4/17/2025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4/17/2025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4/17/2025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4/17/2025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0AA34-2D2F-E5CB-1552-A1285356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7035-2470-9BBD-CFA1-4389CF40D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 Incorporating User and Item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F4236-84BA-4F4D-9734-A633D9B896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668105" cy="4859356"/>
          </a:xfrm>
        </p:spPr>
        <p:txBody>
          <a:bodyPr/>
          <a:lstStyle/>
          <a:p>
            <a:r>
              <a:rPr lang="en-US" sz="1800" dirty="0"/>
              <a:t>The new learning process can be modeled as a Matrix Factorization model with addition bias columns and rows in U and V</a:t>
            </a:r>
          </a:p>
          <a:p>
            <a:endParaRPr lang="en-US" sz="1800" baseline="-250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0AC0D-80F9-7DC7-07A4-DAAC3584B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48203-CCF8-E0F1-72F3-84408BDFF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254" y="1923864"/>
            <a:ext cx="6407257" cy="387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AF1A5-B988-DA74-4F58-7B843DFB7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FE-9117-0AA1-E06A-C20A8D5B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 Incorporating User and Item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212FA-3CF7-E0FA-A6C1-241B439F00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668105" cy="4859356"/>
          </a:xfrm>
        </p:spPr>
        <p:txBody>
          <a:bodyPr/>
          <a:lstStyle/>
          <a:p>
            <a:r>
              <a:rPr lang="en-US" sz="1800" dirty="0"/>
              <a:t>Variables update:</a:t>
            </a:r>
          </a:p>
          <a:p>
            <a:endParaRPr lang="en-US" sz="1800" baseline="-250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7E9B2-F5E2-929D-F6D2-69D8B730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CD576-3E10-F6DB-3961-C073ACAE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903" y="1617840"/>
            <a:ext cx="4619983" cy="635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887D1-EE51-6C77-D2CC-94B963EE0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3" y="2347196"/>
            <a:ext cx="4134427" cy="3477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616814-188A-2237-7F79-31CE93CA4C92}"/>
              </a:ext>
            </a:extLst>
          </p:cNvPr>
          <p:cNvSpPr txBox="1"/>
          <p:nvPr/>
        </p:nvSpPr>
        <p:spPr>
          <a:xfrm>
            <a:off x="5475514" y="3668486"/>
            <a:ext cx="1808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bias and regularization terms</a:t>
            </a:r>
          </a:p>
        </p:txBody>
      </p:sp>
    </p:spTree>
    <p:extLst>
      <p:ext uri="{BB962C8B-B14F-4D97-AF65-F5344CB8AC3E}">
        <p14:creationId xmlns:p14="http://schemas.microsoft.com/office/powerpoint/2010/main" val="168535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Content based recommender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28516-ACBD-40C0-BEB9-1C439BDDA730}"/>
              </a:ext>
            </a:extLst>
          </p:cNvPr>
          <p:cNvSpPr txBox="1"/>
          <p:nvPr/>
        </p:nvSpPr>
        <p:spPr>
          <a:xfrm>
            <a:off x="338736" y="1253066"/>
            <a:ext cx="1151452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Utilize items description, metadata to generate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Basic component of Content-Based Systems: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Preprocessing and feature extraction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Content-based learning of user profiles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Filtering and recommendation</a:t>
            </a:r>
          </a:p>
        </p:txBody>
      </p:sp>
      <p:pic>
        <p:nvPicPr>
          <p:cNvPr id="1026" name="Picture 2" descr="How To Build Content-Based Recommendation System Made Easy">
            <a:extLst>
              <a:ext uri="{FF2B5EF4-FFF2-40B4-BE49-F238E27FC236}">
                <a16:creationId xmlns:a16="http://schemas.microsoft.com/office/drawing/2014/main" id="{4FD5DD96-B884-4463-8AAE-5F686E6D6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12" y="2730394"/>
            <a:ext cx="6273799" cy="352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435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Preprocessing and feature extraction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54D3A-41E0-4440-9267-3EC81371D9A3}"/>
              </a:ext>
            </a:extLst>
          </p:cNvPr>
          <p:cNvSpPr txBox="1"/>
          <p:nvPr/>
        </p:nvSpPr>
        <p:spPr>
          <a:xfrm>
            <a:off x="508001" y="1253067"/>
            <a:ext cx="10845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Features are extracted from various sources (description, tags, ...) and converted to a keyword-based vector-space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Cleaning 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Stop-word removal: remove general high-frequency words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Stemming: consolidate variations of word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Phrase extraction: Detect words that occur together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EA3CCC-DCAE-4163-BFEF-CAB5C0363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715" y="3007393"/>
            <a:ext cx="5775952" cy="303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Preprocessing and feature extraction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54D3A-41E0-4440-9267-3EC81371D9A3}"/>
              </a:ext>
            </a:extLst>
          </p:cNvPr>
          <p:cNvSpPr txBox="1"/>
          <p:nvPr/>
        </p:nvSpPr>
        <p:spPr>
          <a:xfrm>
            <a:off x="508001" y="1253067"/>
            <a:ext cx="4337464" cy="2900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Extracted features is converted to vector-space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Documents are represented as bags of words, together with their frequencies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CountVectorizer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transform the corpus to a matrix of token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TfidfTransformer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transform the matrix of token counts to a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tf-idf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matrix</a:t>
            </a:r>
          </a:p>
        </p:txBody>
      </p:sp>
      <p:pic>
        <p:nvPicPr>
          <p:cNvPr id="3074" name="Picture 2" descr="CountVectorizer vs TfidfVectorizer | by Shandeep Singh | Medium">
            <a:extLst>
              <a:ext uri="{FF2B5EF4-FFF2-40B4-BE49-F238E27FC236}">
                <a16:creationId xmlns:a16="http://schemas.microsoft.com/office/drawing/2014/main" id="{89DC4A71-D898-4A13-A766-CC1E3B755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444" y="1085066"/>
            <a:ext cx="5337634" cy="247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C5828-4043-4F64-80B7-D596907B6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533" y="3558170"/>
            <a:ext cx="6165311" cy="280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11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Content-based learning of user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Nearest Neighbor Classification: Define a similarity function: Cosine similarity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Regression-Based Models:</a:t>
            </a:r>
          </a:p>
          <a:p>
            <a:pPr lvl="1"/>
            <a:r>
              <a:rPr lang="en-US" sz="2000" dirty="0"/>
              <a:t>D</a:t>
            </a:r>
            <a:r>
              <a:rPr lang="en-US" sz="2000" baseline="-25000" dirty="0"/>
              <a:t>L</a:t>
            </a:r>
            <a:r>
              <a:rPr lang="en-US" sz="2000" dirty="0"/>
              <a:t> be an n × d matrix representing the n documents in the labeled training set</a:t>
            </a:r>
          </a:p>
          <a:p>
            <a:pPr lvl="1"/>
            <a:r>
              <a:rPr lang="en-US" sz="2000" dirty="0"/>
              <a:t>y be an n-dimensional column vector containing the ratings of the active user for the n documents in the training set</a:t>
            </a:r>
          </a:p>
          <a:p>
            <a:pPr lvl="1"/>
            <a:r>
              <a:rPr lang="en-US" sz="2000" dirty="0"/>
              <a:t>Find the matrix W that minimize the objective function: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07CA3-C1B0-48E7-950B-732C61644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010" y="1445710"/>
            <a:ext cx="4289795" cy="958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4CE55-1117-459E-B392-83A436C3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981" y="4453468"/>
            <a:ext cx="2725854" cy="53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Recommendation system progress report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4003263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1. Latent factor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9924763" cy="365125"/>
          </a:xfrm>
        </p:spPr>
        <p:txBody>
          <a:bodyPr/>
          <a:lstStyle/>
          <a:p>
            <a:r>
              <a:rPr lang="en-US" sz="1800" dirty="0"/>
              <a:t>The idea is to find the underlying data pattern in the user-rating matrix by compressing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1967E-1D03-2E2E-32EC-75965BF86AD6}"/>
              </a:ext>
            </a:extLst>
          </p:cNvPr>
          <p:cNvSpPr txBox="1"/>
          <p:nvPr/>
        </p:nvSpPr>
        <p:spPr>
          <a:xfrm>
            <a:off x="338736" y="2506262"/>
            <a:ext cx="29434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</a:t>
            </a:r>
            <a:r>
              <a:rPr lang="en-US" b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meaningful generalities can help you represent your data with fewer numbers, finding a way to represent your data in fewer numbers can often help you find meaningful generalities.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-S</a:t>
            </a:r>
            <a:r>
              <a:rPr lang="en-US" b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imon Funk-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4C625-644C-0FD7-DE00-30A36CFDC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709" y="2726746"/>
            <a:ext cx="7918407" cy="21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51E55-7715-9E96-A3D9-3C48C181B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E97CE-2F31-48DD-4267-56013EFF5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1. Latent factor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61DC4-3E3A-9472-640B-926F81D879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668105" cy="1427982"/>
          </a:xfrm>
        </p:spPr>
        <p:txBody>
          <a:bodyPr/>
          <a:lstStyle/>
          <a:p>
            <a:r>
              <a:rPr lang="en-US" sz="1800" dirty="0"/>
              <a:t>Matrix Factorization: the m x n ratings R with rank y matrix is approximately factorized into an m x k matrix U and an n x k matrix V, where k &lt; 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B03F4-267A-C2FC-E677-CA5DFAA0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CE9F23-5DC8-4AA2-4236-9959F6FE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471" y="1748128"/>
            <a:ext cx="1280262" cy="488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722FB3-A19B-7859-0E6A-8E1D176EEE07}"/>
              </a:ext>
            </a:extLst>
          </p:cNvPr>
          <p:cNvSpPr txBox="1"/>
          <p:nvPr/>
        </p:nvSpPr>
        <p:spPr>
          <a:xfrm>
            <a:off x="338736" y="2360666"/>
            <a:ext cx="4544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error of this approximation is equal to: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560294-CB98-4D1C-59FB-CF8F731AC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104" y="2407910"/>
            <a:ext cx="1364874" cy="30562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3BAF3B-155D-7E44-073B-E41F7C56D594}"/>
              </a:ext>
            </a:extLst>
          </p:cNvPr>
          <p:cNvSpPr txBox="1">
            <a:spLocks/>
          </p:cNvSpPr>
          <p:nvPr/>
        </p:nvSpPr>
        <p:spPr>
          <a:xfrm>
            <a:off x="338735" y="3176110"/>
            <a:ext cx="11668105" cy="14279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Many matrix factorization methods exist, the key differences is </a:t>
            </a:r>
          </a:p>
          <a:p>
            <a:pPr lvl="1"/>
            <a:r>
              <a:rPr lang="en-US" sz="1800" dirty="0"/>
              <a:t>the constraints imposed on U and V (e.g., orthogonality or non-negativity) </a:t>
            </a:r>
          </a:p>
          <a:p>
            <a:pPr lvl="1"/>
            <a:r>
              <a:rPr lang="en-US" sz="1800" dirty="0"/>
              <a:t>The nature of the objective function (e.g., minimizing the Frobenius norm or maximizing the likelihood estimation).</a:t>
            </a:r>
          </a:p>
        </p:txBody>
      </p:sp>
    </p:spTree>
    <p:extLst>
      <p:ext uri="{BB962C8B-B14F-4D97-AF65-F5344CB8AC3E}">
        <p14:creationId xmlns:p14="http://schemas.microsoft.com/office/powerpoint/2010/main" val="202194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4905E-43F0-C83F-A7CB-B722A1887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1661-8ED7-0DB5-323F-EFA743A1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Latent factor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C73D1-907F-9375-03F4-AC12703169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0986" y="1078093"/>
            <a:ext cx="3727699" cy="3899259"/>
          </a:xfrm>
        </p:spPr>
        <p:txBody>
          <a:bodyPr/>
          <a:lstStyle/>
          <a:p>
            <a:r>
              <a:rPr lang="en-US" sz="1800" dirty="0"/>
              <a:t>The </a:t>
            </a:r>
            <a:r>
              <a:rPr lang="en-US" sz="1800" dirty="0" err="1"/>
              <a:t>i-th</a:t>
            </a:r>
            <a:r>
              <a:rPr lang="en-US" sz="1800" dirty="0"/>
              <a:t> row </a:t>
            </a:r>
            <a:r>
              <a:rPr lang="en-US" sz="1800" dirty="0" err="1"/>
              <a:t>u</a:t>
            </a:r>
            <a:r>
              <a:rPr lang="en-US" sz="1800" baseline="-25000" dirty="0" err="1"/>
              <a:t>i</a:t>
            </a:r>
            <a:r>
              <a:rPr lang="en-US" sz="1800" dirty="0"/>
              <a:t> of U: user factor, contains k entries corresponding to the affinity of user </a:t>
            </a:r>
            <a:r>
              <a:rPr lang="en-US" sz="1800" dirty="0" err="1"/>
              <a:t>i</a:t>
            </a:r>
            <a:r>
              <a:rPr lang="en-US" sz="1800" dirty="0"/>
              <a:t> towards the k concepts in the ratings matrix.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</a:t>
            </a:r>
            <a:r>
              <a:rPr lang="en-US" sz="1800" dirty="0" err="1"/>
              <a:t>i-th</a:t>
            </a:r>
            <a:r>
              <a:rPr lang="en-US" sz="1800" dirty="0"/>
              <a:t> row v</a:t>
            </a:r>
            <a:r>
              <a:rPr lang="en-US" sz="1800" baseline="-25000" dirty="0"/>
              <a:t>i</a:t>
            </a:r>
            <a:r>
              <a:rPr lang="en-US" sz="1800" dirty="0"/>
              <a:t> of V: item factor, represents the affinity of the </a:t>
            </a:r>
            <a:r>
              <a:rPr lang="en-US" sz="1800" dirty="0" err="1"/>
              <a:t>i-th</a:t>
            </a:r>
            <a:r>
              <a:rPr lang="en-US" sz="1800" dirty="0"/>
              <a:t> item towards these k concepts.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A8F8D-D7D5-8D94-D45B-A4C81B4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screenshot of a diagram&#10;&#10;AI-generated content may be incorrect.">
            <a:extLst>
              <a:ext uri="{FF2B5EF4-FFF2-40B4-BE49-F238E27FC236}">
                <a16:creationId xmlns:a16="http://schemas.microsoft.com/office/drawing/2014/main" id="{4CB4ECD2-2668-E897-A3DA-4753A1DF9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" b="7638"/>
          <a:stretch/>
        </p:blipFill>
        <p:spPr>
          <a:xfrm>
            <a:off x="7020465" y="828374"/>
            <a:ext cx="4930549" cy="5384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2E8EA-6BF4-6A0F-B1BB-D6C9A2E9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55" y="4143355"/>
            <a:ext cx="6848060" cy="136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4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A1B09-96BA-5972-3885-241D7D833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3B51-8437-CFB4-1A32-DF02CA09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Unconstrained Matrix Factorization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371F7-4A6A-36FC-62D1-DE9944B55A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668105" cy="1760556"/>
          </a:xfrm>
        </p:spPr>
        <p:txBody>
          <a:bodyPr/>
          <a:lstStyle/>
          <a:p>
            <a:r>
              <a:rPr lang="en-US" sz="1800" dirty="0"/>
              <a:t>Denote the set of all observed user-item pairs as:</a:t>
            </a:r>
          </a:p>
          <a:p>
            <a:endParaRPr lang="en-US" sz="1800" dirty="0"/>
          </a:p>
          <a:p>
            <a:r>
              <a:rPr lang="en-US" sz="1800" dirty="0"/>
              <a:t>Factorize the </a:t>
            </a:r>
            <a:r>
              <a:rPr lang="en-US" sz="1800" b="1" dirty="0"/>
              <a:t>incomplete</a:t>
            </a:r>
            <a:r>
              <a:rPr lang="en-US" sz="1800" dirty="0"/>
              <a:t> matrix R as the approximate product of </a:t>
            </a:r>
            <a:r>
              <a:rPr lang="en-US" sz="1800" b="1" dirty="0"/>
              <a:t>fully specified </a:t>
            </a:r>
            <a:r>
              <a:rPr lang="en-US" sz="1800" dirty="0"/>
              <a:t>matrices UV</a:t>
            </a:r>
            <a:r>
              <a:rPr lang="en-US" sz="1800" baseline="30000" dirty="0"/>
              <a:t>T </a:t>
            </a:r>
            <a:r>
              <a:rPr lang="en-US" sz="1800" dirty="0"/>
              <a:t>then all the entries in R can be predicted.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Minimize the Frobenius norm: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Subject to: No constraints on U and V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6929-6C9C-96D2-1547-86F0BCA2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A35CA0-9BDF-53E1-0420-E304BDCA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05" y="1379287"/>
            <a:ext cx="3117589" cy="443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19C5A9-4D1B-B9B7-2883-4B0CE3E4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771" y="2704332"/>
            <a:ext cx="5143075" cy="125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1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9651B-CC67-C233-6105-6BD0D2E16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39A7-08CF-6BE7-BC7A-414F7814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Unconstrained Matrix Factorization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5EB4A-08F1-EE95-EA8C-E0127E3C49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7" y="1058844"/>
            <a:ext cx="6100164" cy="4833956"/>
          </a:xfrm>
        </p:spPr>
        <p:txBody>
          <a:bodyPr/>
          <a:lstStyle/>
          <a:p>
            <a:r>
              <a:rPr lang="en-US" sz="1800" dirty="0"/>
              <a:t>Gradient descent: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Radom initialize U and V, usually small values</a:t>
            </a:r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Compute the error:</a:t>
            </a:r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Calculate the partial derivatives with respect to each entries of U and V:</a:t>
            </a:r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Update the value: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85F74-0CE1-9EC6-ACE1-1C07EE66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F792F-90AE-6A5E-DDB7-828F5D53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71" y="1735481"/>
            <a:ext cx="2419091" cy="855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7727AF-309F-BD7D-FBC8-DAEA80CF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82" y="3195554"/>
            <a:ext cx="5387284" cy="1336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B2CBC3-CB75-9CEE-79C7-BDC86A13C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045" y="5136630"/>
            <a:ext cx="1694055" cy="756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B5BC8-505C-43FC-AF8B-0A9C50C4A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037" y="2163474"/>
            <a:ext cx="3429596" cy="287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1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9651B-CC67-C233-6105-6BD0D2E16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39A7-08CF-6BE7-BC7A-414F7814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 Matrix Factorization with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5EB4A-08F1-EE95-EA8C-E0127E3C49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668105" cy="4833956"/>
          </a:xfrm>
        </p:spPr>
        <p:txBody>
          <a:bodyPr/>
          <a:lstStyle/>
          <a:p>
            <a:r>
              <a:rPr lang="en-US" sz="1800" dirty="0"/>
              <a:t>R high sparsity usually leads to overfitting -&gt; Regularization</a:t>
            </a:r>
          </a:p>
          <a:p>
            <a:r>
              <a:rPr lang="en-US" sz="1800" dirty="0"/>
              <a:t>Discourage very large values of the coefficients in U and V in order to encourage stability</a:t>
            </a:r>
          </a:p>
          <a:p>
            <a:r>
              <a:rPr lang="en-US" sz="1800" dirty="0"/>
              <a:t>Add a regularization term  		     to the objective function: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Minimization process is performed similar to unconstrained case, with added regularization term to the derivatives: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85F74-0CE1-9EC6-ACE1-1C07EE66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A7ACD-8900-4DEC-A03B-7764903A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456" y="1792086"/>
            <a:ext cx="1682944" cy="316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88E43C-9DF5-4FA3-86B4-421A636A9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994" y="2364181"/>
            <a:ext cx="6864012" cy="1824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343FE-BAC1-4EBB-B0C0-8416C97B9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0" y="4778889"/>
            <a:ext cx="5879911" cy="136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52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A1B09-96BA-5972-3885-241D7D833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3B51-8437-CFB4-1A32-DF02CA09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 Incorporating User and Item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371F7-4A6A-36FC-62D1-DE9944B55A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668105" cy="4859356"/>
          </a:xfrm>
        </p:spPr>
        <p:txBody>
          <a:bodyPr/>
          <a:lstStyle/>
          <a:p>
            <a:r>
              <a:rPr lang="en-US" sz="1800" dirty="0"/>
              <a:t>Denote the user bias as o</a:t>
            </a:r>
            <a:r>
              <a:rPr lang="en-US" sz="1800" baseline="-25000" dirty="0"/>
              <a:t>i </a:t>
            </a:r>
            <a:r>
              <a:rPr lang="en-US" sz="1800" dirty="0"/>
              <a:t>and item bias as </a:t>
            </a:r>
            <a:r>
              <a:rPr lang="en-US" sz="1800" dirty="0" err="1"/>
              <a:t>p</a:t>
            </a:r>
            <a:r>
              <a:rPr lang="en-US" sz="1800" baseline="-25000" dirty="0" err="1"/>
              <a:t>j</a:t>
            </a:r>
            <a:endParaRPr lang="en-US" sz="1800" baseline="-25000" dirty="0"/>
          </a:p>
          <a:p>
            <a:r>
              <a:rPr lang="en-US" sz="1800" dirty="0"/>
              <a:t>Learn the bias in a data driven way: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New objective function: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6929-6C9C-96D2-1547-86F0BCA2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510C7A-AB8B-4E9A-B897-AA4E303FE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85" y="2009662"/>
            <a:ext cx="3265915" cy="863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4C384-B45A-4CA1-A9DA-4129A4FF9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26" y="1955939"/>
            <a:ext cx="5092457" cy="863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88A0E1-02F1-46B9-9BC2-A539F10F0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788" y="3552577"/>
            <a:ext cx="8636000" cy="16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22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3390</TotalTime>
  <Words>649</Words>
  <Application>Microsoft Office PowerPoint</Application>
  <PresentationFormat>Widescreen</PresentationFormat>
  <Paragraphs>125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Lato</vt:lpstr>
      <vt:lpstr>Office Theme</vt:lpstr>
      <vt:lpstr>PowerPoint Presentation</vt:lpstr>
      <vt:lpstr>PowerPoint Presentation</vt:lpstr>
      <vt:lpstr>1. Latent factor model</vt:lpstr>
      <vt:lpstr>1. Latent factor model</vt:lpstr>
      <vt:lpstr>1. Latent factor model</vt:lpstr>
      <vt:lpstr>1.1 Unconstrained Matrix Factorization</vt:lpstr>
      <vt:lpstr>1.1 Unconstrained Matrix Factorization</vt:lpstr>
      <vt:lpstr>1.2 Matrix Factorization with Regularization</vt:lpstr>
      <vt:lpstr>1.3 Incorporating User and Item Biases</vt:lpstr>
      <vt:lpstr>1.3 Incorporating User and Item Biases</vt:lpstr>
      <vt:lpstr>1.3 Incorporating User and Item Biases</vt:lpstr>
      <vt:lpstr>2. Content based recommender </vt:lpstr>
      <vt:lpstr>2.1 Preprocessing and feature extraction</vt:lpstr>
      <vt:lpstr>2.1 Preprocessing and feature extraction</vt:lpstr>
      <vt:lpstr>2.2 Content-based learning of user profiles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hungngat10cf@gmail.com</cp:lastModifiedBy>
  <cp:revision>43</cp:revision>
  <dcterms:created xsi:type="dcterms:W3CDTF">2021-05-28T04:32:29Z</dcterms:created>
  <dcterms:modified xsi:type="dcterms:W3CDTF">2025-04-17T09:21:45Z</dcterms:modified>
</cp:coreProperties>
</file>